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  <p:sldMasterId id="2147483731" r:id="rId2"/>
  </p:sldMasterIdLst>
  <p:notesMasterIdLst>
    <p:notesMasterId r:id="rId21"/>
  </p:notesMasterIdLst>
  <p:handoutMasterIdLst>
    <p:handoutMasterId r:id="rId22"/>
  </p:handoutMasterIdLst>
  <p:sldIdLst>
    <p:sldId id="256" r:id="rId3"/>
    <p:sldId id="273" r:id="rId4"/>
    <p:sldId id="343" r:id="rId5"/>
    <p:sldId id="344" r:id="rId6"/>
    <p:sldId id="276" r:id="rId7"/>
    <p:sldId id="347" r:id="rId8"/>
    <p:sldId id="286" r:id="rId9"/>
    <p:sldId id="288" r:id="rId10"/>
    <p:sldId id="290" r:id="rId11"/>
    <p:sldId id="291" r:id="rId12"/>
    <p:sldId id="292" r:id="rId13"/>
    <p:sldId id="294" r:id="rId14"/>
    <p:sldId id="295" r:id="rId15"/>
    <p:sldId id="296" r:id="rId16"/>
    <p:sldId id="297" r:id="rId17"/>
    <p:sldId id="346" r:id="rId18"/>
    <p:sldId id="345" r:id="rId19"/>
    <p:sldId id="329" r:id="rId2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C36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19" autoAdjust="0"/>
    <p:restoredTop sz="94660" autoAdjust="0"/>
  </p:normalViewPr>
  <p:slideViewPr>
    <p:cSldViewPr>
      <p:cViewPr varScale="1">
        <p:scale>
          <a:sx n="67" d="100"/>
          <a:sy n="67" d="100"/>
        </p:scale>
        <p:origin x="1196" y="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758"/>
    </p:cViewPr>
  </p:sorterViewPr>
  <p:notesViewPr>
    <p:cSldViewPr>
      <p:cViewPr varScale="1">
        <p:scale>
          <a:sx n="95" d="100"/>
          <a:sy n="95" d="100"/>
        </p:scale>
        <p:origin x="3618" y="45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40" y="0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 dirty="0"/>
              <a:t>10/05/15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221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b" anchorCtr="0" compatLnSpc="1">
            <a:prstTxWarp prst="textNoShape">
              <a:avLst/>
            </a:prstTxWarp>
          </a:bodyPr>
          <a:lstStyle>
            <a:lvl1pPr defTabSz="940623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40" y="8832221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b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fld id="{B8240CAA-BDDF-45F2-84B7-7D7EAF9339C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811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defTabSz="940623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40" y="0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 dirty="0"/>
              <a:t>July 9, 2012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4510"/>
            <a:ext cx="5142244" cy="418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221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b" anchorCtr="0" compatLnSpc="1">
            <a:prstTxWarp prst="textNoShape">
              <a:avLst/>
            </a:prstTxWarp>
          </a:bodyPr>
          <a:lstStyle>
            <a:lvl1pPr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40" y="8832221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b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fld id="{431487DF-E120-4F5B-834E-40EF723C7E8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13412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July 9,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DOELAP Assessor Training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6107BE-B616-4391-B23A-B59105665D32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45025" cy="3484563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17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517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517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Times New Roman" pitchFamily="18" charset="0"/>
              </a:endParaRPr>
            </a:p>
          </p:txBody>
        </p:sp>
        <p:grpSp>
          <p:nvGrpSpPr>
            <p:cNvPr id="13517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3517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13518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  <p:sp>
        <p:nvSpPr>
          <p:cNvPr id="135185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2819400" y="6248400"/>
            <a:ext cx="3505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13518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71C2648-957E-4618-8DC8-C5B17B767F3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35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5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1351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13518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85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7E48CF-CA96-4E4E-B4F3-62A6C7602F1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55D8B4-FBFB-4695-957A-4CFCC89DA69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743200" y="6248400"/>
            <a:ext cx="3657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84847A1-C1A4-4F8A-9B3A-34841C3E8EF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743200" y="6248400"/>
            <a:ext cx="3657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4A2371F-7813-41C7-8042-49D8EFAE249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OE-NE LOGO (Horizontal) 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50" y="152400"/>
            <a:ext cx="872331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81000" y="1546225"/>
            <a:ext cx="8458200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533400" y="1600200"/>
            <a:ext cx="8458200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572000"/>
            <a:ext cx="7696200" cy="1752600"/>
          </a:xfrm>
        </p:spPr>
        <p:txBody>
          <a:bodyPr/>
          <a:lstStyle>
            <a:lvl1pPr marL="0" indent="0" algn="ctr">
              <a:spcAft>
                <a:spcPct val="0"/>
              </a:spcAft>
              <a:buFont typeface="Wingdings" pitchFamily="2" charset="2"/>
              <a:buNone/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724400"/>
          </a:xfrm>
        </p:spPr>
        <p:txBody>
          <a:bodyPr/>
          <a:lstStyle>
            <a:lvl1pPr>
              <a:defRPr sz="2800">
                <a:latin typeface="Tahoma" pitchFamily="34" charset="0"/>
                <a:cs typeface="Tahoma" pitchFamily="34" charset="0"/>
              </a:defRPr>
            </a:lvl1pPr>
            <a:lvl2pPr>
              <a:defRPr sz="2400">
                <a:latin typeface="Tahoma" pitchFamily="34" charset="0"/>
                <a:cs typeface="Tahoma" pitchFamily="34" charset="0"/>
              </a:defRPr>
            </a:lvl2pPr>
            <a:lvl3pPr>
              <a:defRPr sz="2000">
                <a:latin typeface="Tahoma" pitchFamily="34" charset="0"/>
                <a:cs typeface="Tahoma" pitchFamily="34" charset="0"/>
              </a:defRPr>
            </a:lvl3pPr>
            <a:lvl4pPr>
              <a:defRPr sz="1800">
                <a:latin typeface="Tahoma" pitchFamily="34" charset="0"/>
                <a:cs typeface="Tahoma" pitchFamily="34" charset="0"/>
              </a:defRPr>
            </a:lvl4pPr>
            <a:lvl5pPr>
              <a:defRPr sz="1800">
                <a:latin typeface="Tahoma" pitchFamily="34" charset="0"/>
                <a:cs typeface="Tahom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724400"/>
          </a:xfrm>
        </p:spPr>
        <p:txBody>
          <a:bodyPr/>
          <a:lstStyle>
            <a:lvl1pPr>
              <a:defRPr sz="2800">
                <a:latin typeface="Tahoma" pitchFamily="34" charset="0"/>
                <a:cs typeface="Tahoma" pitchFamily="34" charset="0"/>
              </a:defRPr>
            </a:lvl1pPr>
            <a:lvl2pPr>
              <a:defRPr sz="2400">
                <a:latin typeface="Tahoma" pitchFamily="34" charset="0"/>
                <a:cs typeface="Tahoma" pitchFamily="34" charset="0"/>
              </a:defRPr>
            </a:lvl2pPr>
            <a:lvl3pPr>
              <a:defRPr sz="2000">
                <a:latin typeface="Tahoma" pitchFamily="34" charset="0"/>
                <a:cs typeface="Tahoma" pitchFamily="34" charset="0"/>
              </a:defRPr>
            </a:lvl3pPr>
            <a:lvl4pPr>
              <a:defRPr sz="1800">
                <a:latin typeface="Tahoma" pitchFamily="34" charset="0"/>
                <a:cs typeface="Tahoma" pitchFamily="34" charset="0"/>
              </a:defRPr>
            </a:lvl4pPr>
            <a:lvl5pPr>
              <a:defRPr sz="1800">
                <a:latin typeface="Tahoma" pitchFamily="34" charset="0"/>
                <a:cs typeface="Tahom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74638"/>
            <a:ext cx="5791200" cy="1143000"/>
          </a:xfrm>
        </p:spPr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Tahoma" pitchFamily="34" charset="0"/>
                <a:cs typeface="Tahoma" pitchFamily="34" charset="0"/>
              </a:defRPr>
            </a:lvl1pPr>
            <a:lvl2pPr>
              <a:defRPr sz="2000">
                <a:latin typeface="Tahoma" pitchFamily="34" charset="0"/>
                <a:cs typeface="Tahoma" pitchFamily="34" charset="0"/>
              </a:defRPr>
            </a:lvl2pPr>
            <a:lvl3pPr>
              <a:defRPr sz="1800">
                <a:latin typeface="Tahoma" pitchFamily="34" charset="0"/>
                <a:cs typeface="Tahoma" pitchFamily="34" charset="0"/>
              </a:defRPr>
            </a:lvl3pPr>
            <a:lvl4pPr>
              <a:defRPr sz="1600">
                <a:latin typeface="Tahoma" pitchFamily="34" charset="0"/>
                <a:cs typeface="Tahoma" pitchFamily="34" charset="0"/>
              </a:defRPr>
            </a:lvl4pPr>
            <a:lvl5pPr>
              <a:defRPr sz="1600">
                <a:latin typeface="Tahoma" pitchFamily="34" charset="0"/>
                <a:cs typeface="Tahom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Tahoma" pitchFamily="34" charset="0"/>
                <a:cs typeface="Tahoma" pitchFamily="34" charset="0"/>
              </a:defRPr>
            </a:lvl1pPr>
            <a:lvl2pPr>
              <a:defRPr sz="2000">
                <a:latin typeface="Tahoma" pitchFamily="34" charset="0"/>
                <a:cs typeface="Tahoma" pitchFamily="34" charset="0"/>
              </a:defRPr>
            </a:lvl2pPr>
            <a:lvl3pPr>
              <a:defRPr sz="1800">
                <a:latin typeface="Tahoma" pitchFamily="34" charset="0"/>
                <a:cs typeface="Tahoma" pitchFamily="34" charset="0"/>
              </a:defRPr>
            </a:lvl3pPr>
            <a:lvl4pPr>
              <a:defRPr sz="1600">
                <a:latin typeface="Tahoma" pitchFamily="34" charset="0"/>
                <a:cs typeface="Tahoma" pitchFamily="34" charset="0"/>
              </a:defRPr>
            </a:lvl4pPr>
            <a:lvl5pPr>
              <a:defRPr sz="1600">
                <a:latin typeface="Tahoma" pitchFamily="34" charset="0"/>
                <a:cs typeface="Tahom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610350"/>
            <a:ext cx="2133600" cy="247650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02BAB8-3E99-460F-9EB5-97432F9EA5E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Tahoma" pitchFamily="34" charset="0"/>
                <a:cs typeface="Tahoma" pitchFamily="34" charset="0"/>
              </a:defRPr>
            </a:lvl1pPr>
            <a:lvl2pPr>
              <a:defRPr sz="2800">
                <a:latin typeface="Tahoma" pitchFamily="34" charset="0"/>
                <a:cs typeface="Tahoma" pitchFamily="34" charset="0"/>
              </a:defRPr>
            </a:lvl2pPr>
            <a:lvl3pPr>
              <a:defRPr sz="2400">
                <a:latin typeface="Tahoma" pitchFamily="34" charset="0"/>
                <a:cs typeface="Tahoma" pitchFamily="34" charset="0"/>
              </a:defRPr>
            </a:lvl3pPr>
            <a:lvl4pPr>
              <a:defRPr sz="2000">
                <a:latin typeface="Tahoma" pitchFamily="34" charset="0"/>
                <a:cs typeface="Tahoma" pitchFamily="34" charset="0"/>
              </a:defRPr>
            </a:lvl4pPr>
            <a:lvl5pPr>
              <a:defRPr sz="2000">
                <a:latin typeface="Tahoma" pitchFamily="34" charset="0"/>
                <a:cs typeface="Tahom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6248400"/>
          </a:xfrm>
        </p:spPr>
        <p:txBody>
          <a:bodyPr vert="eaVert"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248400"/>
          </a:xfrm>
        </p:spPr>
        <p:txBody>
          <a:bodyPr vert="eaVert"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B67EAE-A7C9-478F-8D65-27452EFE3D8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D5CCF1-1B8D-4693-9C48-583B06242D1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8F4605-FBD8-47CD-9086-9F58C87EA4F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73A10E-460D-4B47-94B5-04E533FE883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01318F-550F-467B-A192-254074A390C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2B2372-B0D2-4AFE-92DC-0B4A3E38D5D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FBBA47-A781-41A6-96B3-C35B3113497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FC3649"/>
                </a:solidFill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779F110E-6687-4F94-9D70-E4EAD339A4CE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13414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341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415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415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3415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3415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3415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3415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415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3415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13415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4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4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dirty="0"/>
              <a:t>July 9,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34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341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364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6" grpId="0"/>
    </p:bld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OE-NE LOGO (Vertital) 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87313"/>
            <a:ext cx="274320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95600" y="152400"/>
            <a:ext cx="5791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381000" y="1470025"/>
            <a:ext cx="8458200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533400" y="1524000"/>
            <a:ext cx="8458200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10350"/>
            <a:ext cx="2133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en-US" dirty="0"/>
              <a:t>July 9, 2012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10350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162800" y="6610350"/>
            <a:ext cx="1828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68FDB87E-F0FA-40A3-9FA7-1367BFBAC224}" type="slidenum">
              <a:rPr lang="en-US" sz="900"/>
              <a:pPr algn="r">
                <a:spcBef>
                  <a:spcPct val="50000"/>
                </a:spcBef>
                <a:defRPr/>
              </a:pPr>
              <a:t>‹#›</a:t>
            </a:fld>
            <a:endParaRPr lang="en-US" sz="9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9pPr>
    </p:titleStyle>
    <p:bodyStyle>
      <a:lvl1pPr marL="231775" indent="-231775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5425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SzPct val="110000"/>
        <a:buFont typeface="Symbol" pitchFamily="18" charset="2"/>
        <a:buChar char="·"/>
        <a:defRPr>
          <a:solidFill>
            <a:schemeClr val="tx1"/>
          </a:solidFill>
          <a:latin typeface="Arial" charset="0"/>
        </a:defRPr>
      </a:lvl2pPr>
      <a:lvl3pPr marL="9144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SzPct val="110000"/>
        <a:buFont typeface="Arial" charset="0"/>
        <a:buChar char="–"/>
        <a:defRPr sz="1600">
          <a:solidFill>
            <a:schemeClr val="tx1"/>
          </a:solidFill>
          <a:latin typeface="Arial" charset="0"/>
        </a:defRPr>
      </a:lvl3pPr>
      <a:lvl4pPr marL="12573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•"/>
        <a:defRPr sz="1400">
          <a:solidFill>
            <a:schemeClr val="tx1"/>
          </a:solidFill>
          <a:latin typeface="Arial" charset="0"/>
        </a:defRPr>
      </a:lvl4pPr>
      <a:lvl5pPr marL="16002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5pPr>
      <a:lvl6pPr marL="20574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6pPr>
      <a:lvl7pPr marL="25146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7pPr>
      <a:lvl8pPr marL="29718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8pPr>
      <a:lvl9pPr marL="34290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828800"/>
            <a:ext cx="7696200" cy="2209800"/>
          </a:xfrm>
        </p:spPr>
        <p:txBody>
          <a:bodyPr/>
          <a:lstStyle/>
          <a:p>
            <a:pPr algn="ctr"/>
            <a:r>
              <a:rPr lang="en-US" sz="4000" dirty="0"/>
              <a:t>DOELAP Assessor Training</a:t>
            </a:r>
            <a:br>
              <a:rPr lang="en-US" sz="4000" dirty="0"/>
            </a:br>
            <a:r>
              <a:rPr lang="en-US" sz="3200" dirty="0"/>
              <a:t>Perform the Assessment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Idaho Falls, ID</a:t>
            </a:r>
          </a:p>
          <a:p>
            <a:r>
              <a:rPr lang="en-US" dirty="0"/>
              <a:t>September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 the Assessment</a:t>
            </a:r>
            <a:br>
              <a:rPr lang="en-US" dirty="0"/>
            </a:br>
            <a:r>
              <a:rPr lang="en-US" dirty="0"/>
              <a:t>Putting the Organization at Ease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 the self-esteem of individuals</a:t>
            </a:r>
          </a:p>
          <a:p>
            <a:r>
              <a:rPr lang="en-US" dirty="0"/>
              <a:t>Show understanding of the person being interviewed</a:t>
            </a:r>
          </a:p>
          <a:p>
            <a:r>
              <a:rPr lang="en-US" dirty="0"/>
              <a:t>Check assessment results against the “so what?” reaction.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 the Assessment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</a:t>
            </a:r>
          </a:p>
          <a:p>
            <a:pPr lvl="1"/>
            <a:r>
              <a:rPr lang="en-US" dirty="0"/>
              <a:t>Lose objectivity and independence</a:t>
            </a:r>
          </a:p>
          <a:p>
            <a:pPr lvl="1"/>
            <a:r>
              <a:rPr lang="en-US" dirty="0"/>
              <a:t>Use inappropriate language</a:t>
            </a:r>
          </a:p>
          <a:p>
            <a:pPr lvl="1"/>
            <a:r>
              <a:rPr lang="en-US" dirty="0"/>
              <a:t>Pass judgments</a:t>
            </a:r>
          </a:p>
          <a:p>
            <a:pPr lvl="1"/>
            <a:r>
              <a:rPr lang="en-US" dirty="0"/>
              <a:t>Use “I” or “my”</a:t>
            </a:r>
          </a:p>
          <a:p>
            <a:pPr lvl="1"/>
            <a:r>
              <a:rPr lang="en-US" b="1" dirty="0"/>
              <a:t>Solve problems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 the Assessment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</a:t>
            </a:r>
          </a:p>
          <a:p>
            <a:pPr lvl="1"/>
            <a:r>
              <a:rPr lang="en-US" dirty="0"/>
              <a:t>“How to do it right”</a:t>
            </a:r>
          </a:p>
          <a:p>
            <a:pPr lvl="1"/>
            <a:r>
              <a:rPr lang="en-US" dirty="0"/>
              <a:t>Engaging in comparative discussions</a:t>
            </a:r>
          </a:p>
          <a:p>
            <a:pPr lvl="1"/>
            <a:r>
              <a:rPr lang="en-US" dirty="0"/>
              <a:t>Becoming isolated</a:t>
            </a:r>
          </a:p>
          <a:p>
            <a:pPr lvl="1"/>
            <a:r>
              <a:rPr lang="en-US" dirty="0"/>
              <a:t>Solving problems</a:t>
            </a:r>
          </a:p>
          <a:p>
            <a:pPr lvl="1"/>
            <a:r>
              <a:rPr lang="en-US" dirty="0"/>
              <a:t>Being drawn into site politics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 the Assessment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Things to Remember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Establish and maintain rapport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checklists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Report on areas of excellence as well as departures from requirements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Avoid nit-picking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objective evidence and separate opinion from fact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Minimize intrusions into the organization being assessed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 the Assessment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Forget</a:t>
            </a:r>
          </a:p>
          <a:p>
            <a:pPr lvl="1"/>
            <a:r>
              <a:rPr lang="en-US" dirty="0"/>
              <a:t>Maintain adequate notes</a:t>
            </a:r>
          </a:p>
          <a:p>
            <a:pPr lvl="1"/>
            <a:r>
              <a:rPr lang="en-US" dirty="0"/>
              <a:t>Get positive identification, organizational affiliation and job titles of persons interviewed</a:t>
            </a:r>
          </a:p>
          <a:p>
            <a:pPr lvl="1"/>
            <a:r>
              <a:rPr lang="en-US" dirty="0"/>
              <a:t>Be precise</a:t>
            </a:r>
          </a:p>
          <a:p>
            <a:pPr lvl="1"/>
            <a:r>
              <a:rPr lang="en-US" dirty="0"/>
              <a:t>Behave ethically</a:t>
            </a:r>
          </a:p>
          <a:p>
            <a:pPr lvl="1"/>
            <a:r>
              <a:rPr lang="en-US" dirty="0"/>
              <a:t>You can call the STM at any time with questions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 the Assessment</a:t>
            </a:r>
            <a:br>
              <a:rPr lang="en-US" dirty="0"/>
            </a:br>
            <a:r>
              <a:rPr lang="en-US" dirty="0"/>
              <a:t>Day 1 Debriefing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 with staff</a:t>
            </a:r>
          </a:p>
          <a:p>
            <a:pPr lvl="1"/>
            <a:r>
              <a:rPr lang="en-US" dirty="0"/>
              <a:t>Discuss progress and identify findings (don’t need to comment on the level of finding at this point)</a:t>
            </a:r>
          </a:p>
          <a:p>
            <a:pPr lvl="1"/>
            <a:r>
              <a:rPr lang="en-US" dirty="0"/>
              <a:t>Discuss status of findings identified in previous assessment – close out or leave open/upgrade</a:t>
            </a:r>
          </a:p>
          <a:p>
            <a:pPr lvl="1"/>
            <a:r>
              <a:rPr lang="en-US" dirty="0"/>
              <a:t>Allow staff time to verify factual accuracy</a:t>
            </a:r>
          </a:p>
          <a:p>
            <a:pPr lvl="1"/>
            <a:r>
              <a:rPr lang="en-US" dirty="0"/>
              <a:t>Scope of the next day’s assessment activities </a:t>
            </a:r>
          </a:p>
          <a:p>
            <a:pPr lvl="1"/>
            <a:r>
              <a:rPr lang="en-US" dirty="0"/>
              <a:t>Reinforce “NO SURPRISES” philosophy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Sometime between Day 1 and Day 2</a:t>
            </a:r>
            <a:br>
              <a:rPr lang="en-US" dirty="0"/>
            </a:br>
            <a:r>
              <a:rPr lang="en-US" dirty="0"/>
              <a:t>Team Caucus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Compile notes, compare findings, evaluate checklist status</a:t>
            </a:r>
          </a:p>
          <a:p>
            <a:r>
              <a:rPr lang="en-US" dirty="0"/>
              <a:t>Discuss overall impressions, specific concerns</a:t>
            </a:r>
          </a:p>
          <a:p>
            <a:r>
              <a:rPr lang="en-US" dirty="0"/>
              <a:t>Agree on priority of findings (Deficiency, Concern, Observation)</a:t>
            </a:r>
          </a:p>
          <a:p>
            <a:r>
              <a:rPr lang="en-US" dirty="0"/>
              <a:t>Identify, prioritize, assign areas to assess on Day 2</a:t>
            </a:r>
          </a:p>
          <a:p>
            <a:r>
              <a:rPr lang="en-US" dirty="0"/>
              <a:t>Formulate game plan for Day 2 to maximize efficiency</a:t>
            </a:r>
          </a:p>
          <a:p>
            <a:r>
              <a:rPr lang="en-US" dirty="0"/>
              <a:t>Begin drafting assessment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135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152400"/>
            <a:ext cx="5791200" cy="1219200"/>
          </a:xfrm>
        </p:spPr>
        <p:txBody>
          <a:bodyPr/>
          <a:lstStyle/>
          <a:p>
            <a:r>
              <a:rPr lang="en-US" dirty="0"/>
              <a:t>Perform the Assessment</a:t>
            </a:r>
            <a:br>
              <a:rPr lang="en-US" dirty="0"/>
            </a:br>
            <a:r>
              <a:rPr lang="en-US" dirty="0"/>
              <a:t>Day 2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 with staff</a:t>
            </a:r>
          </a:p>
          <a:p>
            <a:r>
              <a:rPr lang="en-US" dirty="0"/>
              <a:t>Allow follow up from previous day’s factual accuracy checks</a:t>
            </a:r>
          </a:p>
          <a:p>
            <a:r>
              <a:rPr lang="en-US" dirty="0"/>
              <a:t>Assess items identified in Team caucus</a:t>
            </a:r>
          </a:p>
          <a:p>
            <a:r>
              <a:rPr lang="en-US" dirty="0"/>
              <a:t>Ensure all checklist items are assessed</a:t>
            </a:r>
          </a:p>
          <a:p>
            <a:r>
              <a:rPr lang="en-US" dirty="0"/>
              <a:t>Ensure corrective action plans for previous findings effectively implemented</a:t>
            </a:r>
          </a:p>
          <a:p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  <p:extLst>
      <p:ext uri="{BB962C8B-B14F-4D97-AF65-F5344CB8AC3E}">
        <p14:creationId xmlns:p14="http://schemas.microsoft.com/office/powerpoint/2010/main" val="2284863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4000" dirty="0"/>
          </a:p>
          <a:p>
            <a:pPr algn="ctr">
              <a:buNone/>
            </a:pPr>
            <a:endParaRPr lang="en-US" sz="4000" dirty="0"/>
          </a:p>
          <a:p>
            <a:pPr algn="ctr">
              <a:buNone/>
            </a:pPr>
            <a:r>
              <a:rPr lang="en-US" sz="4000" dirty="0"/>
              <a:t>Questions?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Perform the Assessment</a:t>
            </a:r>
            <a:br>
              <a:rPr lang="en-US" dirty="0"/>
            </a:br>
            <a:r>
              <a:rPr lang="en-US" dirty="0"/>
              <a:t>Day 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dirty="0"/>
              <a:t>Opening Meeting – Let site determine who attends, but suggest any interested staff and field office representative.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A few words about field office intervention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Document attendance/attendance roster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Meeting agenda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Introductions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sz="1800" dirty="0"/>
              <a:t>Scope of assessment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Accreditation process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More about this on next slide.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Schedule closing meeting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Preliminary identification of possible findings from preliminary review.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 the Assessment</a:t>
            </a:r>
            <a:br>
              <a:rPr lang="en-US" dirty="0"/>
            </a:br>
            <a:r>
              <a:rPr lang="en-US" dirty="0"/>
              <a:t>Day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2" indent="0">
              <a:buSzTx/>
              <a:buNone/>
            </a:pPr>
            <a:r>
              <a:rPr lang="en-US" sz="2000" dirty="0">
                <a:ea typeface="+mn-ea"/>
              </a:rPr>
              <a:t>Accreditation process</a:t>
            </a:r>
          </a:p>
          <a:p>
            <a:r>
              <a:rPr lang="en-US" dirty="0"/>
              <a:t>Describe the DOELAP accreditation processes: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Performance testing and its relationship to the assessment.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assessment process.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Categorization of findings.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time limits for responding to assessment findings (30 days to the field office and 45 days to the STM).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time limits for correcting deficiencies (60 days).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462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 the Assessment</a:t>
            </a:r>
            <a:br>
              <a:rPr lang="en-US" dirty="0"/>
            </a:br>
            <a:r>
              <a:rPr lang="en-US" dirty="0"/>
              <a:t>Day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the DOELAP accreditation processes: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ea typeface="+mn-ea"/>
              </a:rPr>
              <a:t>The role of the STM in the assessment process.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ea typeface="+mn-ea"/>
              </a:rPr>
              <a:t>Recommendation of accreditation by the STM.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ea typeface="+mn-ea"/>
              </a:rPr>
              <a:t>Review of the STM’s recommendation by the Oversight Board.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ea typeface="+mn-ea"/>
              </a:rPr>
              <a:t>The STM becomes the Site’s “Champion”. </a:t>
            </a:r>
          </a:p>
          <a:p>
            <a:pPr marL="231775" lvl="1" indent="-231775">
              <a:buSzTx/>
              <a:buFont typeface="Wingdings" pitchFamily="2" charset="2"/>
              <a:buChar char="n"/>
            </a:pP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586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 the Assessment</a:t>
            </a:r>
            <a:br>
              <a:rPr lang="en-US" dirty="0"/>
            </a:br>
            <a:r>
              <a:rPr lang="en-US" dirty="0"/>
              <a:t>Day 1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Document Review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Planning allows the site to have ready the documents you need to validate your preliminary review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Request further documentation</a:t>
            </a:r>
          </a:p>
          <a:p>
            <a:pPr marL="231775" lvl="1" indent="-231775">
              <a:lnSpc>
                <a:spcPct val="80000"/>
              </a:lnSpc>
              <a:buFont typeface="Wingdings" pitchFamily="2" charset="2"/>
              <a:buChar char="n"/>
            </a:pPr>
            <a:r>
              <a:rPr lang="en-US" sz="2000" dirty="0">
                <a:ea typeface="+mn-ea"/>
              </a:rPr>
              <a:t>Facility Tour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Equipment, working conditions, application of quality assurance.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Mechanism to facilitate interviews.</a:t>
            </a:r>
          </a:p>
          <a:p>
            <a:pPr>
              <a:lnSpc>
                <a:spcPct val="80000"/>
              </a:lnSpc>
            </a:pPr>
            <a:r>
              <a:rPr lang="en-US" dirty="0"/>
              <a:t>Interviews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Respect interviewee’s input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Try to </a:t>
            </a:r>
            <a:r>
              <a:rPr lang="en-US" dirty="0">
                <a:solidFill>
                  <a:srgbClr val="FF0000"/>
                </a:solidFill>
              </a:rPr>
              <a:t>get buy-in from interviewee </a:t>
            </a:r>
            <a:r>
              <a:rPr lang="en-US" dirty="0"/>
              <a:t>about accuracy of finding (no need to prioritize at this point)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(Later you will ensure that the finding is tied to a requirement)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No Surprises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 Techniques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  <p:pic>
        <p:nvPicPr>
          <p:cNvPr id="1026" name="Picture 2" descr="Image result for jack bauer interrogation 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362200"/>
            <a:ext cx="49149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4818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 the Assessment</a:t>
            </a:r>
            <a:br>
              <a:rPr lang="en-US" dirty="0"/>
            </a:br>
            <a:r>
              <a:rPr lang="en-US" dirty="0"/>
              <a:t>Interview Techniques</a:t>
            </a:r>
          </a:p>
        </p:txBody>
      </p:sp>
      <p:sp>
        <p:nvSpPr>
          <p:cNvPr id="4403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Ask open-ended questions</a:t>
            </a:r>
          </a:p>
          <a:p>
            <a:pPr>
              <a:lnSpc>
                <a:spcPct val="90000"/>
              </a:lnSpc>
            </a:pPr>
            <a:r>
              <a:rPr lang="en-US" dirty="0"/>
              <a:t>Follow-up and clarify with yes/no questions</a:t>
            </a:r>
          </a:p>
          <a:p>
            <a:pPr>
              <a:lnSpc>
                <a:spcPct val="90000"/>
              </a:lnSpc>
            </a:pPr>
            <a:r>
              <a:rPr lang="en-US" dirty="0"/>
              <a:t>Listen actively</a:t>
            </a:r>
          </a:p>
          <a:p>
            <a:pPr>
              <a:lnSpc>
                <a:spcPct val="90000"/>
              </a:lnSpc>
            </a:pPr>
            <a:r>
              <a:rPr lang="en-US" dirty="0"/>
              <a:t>Take notes (unobtrusively) explaining need for the time it takes to prepare accurate notes</a:t>
            </a:r>
          </a:p>
          <a:p>
            <a:pPr>
              <a:lnSpc>
                <a:spcPct val="90000"/>
              </a:lnSpc>
            </a:pPr>
            <a:r>
              <a:rPr lang="en-US" dirty="0"/>
              <a:t>Verify the accuracy and relevance of findings at the time of identification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686550"/>
            <a:ext cx="2895600" cy="247650"/>
          </a:xfrm>
        </p:spPr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 the Assessment</a:t>
            </a:r>
            <a:br>
              <a:rPr lang="en-US" dirty="0"/>
            </a:br>
            <a:r>
              <a:rPr lang="en-US" dirty="0"/>
              <a:t>General Considerations</a:t>
            </a:r>
          </a:p>
        </p:txBody>
      </p:sp>
      <p:sp>
        <p:nvSpPr>
          <p:cNvPr id="4608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Exhibit integrity with all the interviewees</a:t>
            </a:r>
          </a:p>
          <a:p>
            <a:r>
              <a:rPr lang="en-US" dirty="0"/>
              <a:t>Watch out for hidden agendas or for mistaken impressions about what you are doing</a:t>
            </a:r>
          </a:p>
          <a:p>
            <a:r>
              <a:rPr lang="en-US" dirty="0"/>
              <a:t>Maintain control of the interview at all times</a:t>
            </a:r>
          </a:p>
          <a:p>
            <a:r>
              <a:rPr lang="en-US" dirty="0"/>
              <a:t>If you lose control of the interview/assessment – LEAVE, take a break, pause, team caucus, etc.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 the Assessment</a:t>
            </a:r>
            <a:br>
              <a:rPr lang="en-US" dirty="0"/>
            </a:br>
            <a:r>
              <a:rPr lang="en-US" dirty="0"/>
              <a:t>Factors Affecting Interactions</a:t>
            </a:r>
          </a:p>
        </p:txBody>
      </p:sp>
      <p:sp>
        <p:nvSpPr>
          <p:cNvPr id="4813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Fear of the unknown</a:t>
            </a:r>
          </a:p>
          <a:p>
            <a:r>
              <a:rPr lang="en-US" dirty="0"/>
              <a:t>Hostile environment</a:t>
            </a:r>
          </a:p>
          <a:p>
            <a:r>
              <a:rPr lang="en-US" dirty="0"/>
              <a:t>Natural resistance to change</a:t>
            </a:r>
          </a:p>
          <a:p>
            <a:r>
              <a:rPr lang="en-US" dirty="0"/>
              <a:t>Diversion</a:t>
            </a:r>
          </a:p>
          <a:p>
            <a:r>
              <a:rPr lang="en-US" dirty="0"/>
              <a:t>Volunteered information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OE NE Large">
  <a:themeElements>
    <a:clrScheme name="DOE NE Lar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OE NE Large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OE NE Lar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2903</TotalTime>
  <Words>779</Words>
  <Application>Microsoft Office PowerPoint</Application>
  <PresentationFormat>On-screen Show (4:3)</PresentationFormat>
  <Paragraphs>136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Arial Black</vt:lpstr>
      <vt:lpstr>Symbol</vt:lpstr>
      <vt:lpstr>Tahoma</vt:lpstr>
      <vt:lpstr>Times New Roman</vt:lpstr>
      <vt:lpstr>Wingdings</vt:lpstr>
      <vt:lpstr>Pixel</vt:lpstr>
      <vt:lpstr>DOE NE Large</vt:lpstr>
      <vt:lpstr>DOELAP Assessor Training Perform the Assessment</vt:lpstr>
      <vt:lpstr>Perform the Assessment Day 1</vt:lpstr>
      <vt:lpstr>Perform the Assessment Day 1</vt:lpstr>
      <vt:lpstr>Perform the Assessment Day 1</vt:lpstr>
      <vt:lpstr>Perform the Assessment Day 1</vt:lpstr>
      <vt:lpstr>Interview Techniques</vt:lpstr>
      <vt:lpstr>Perform the Assessment Interview Techniques</vt:lpstr>
      <vt:lpstr>Perform the Assessment General Considerations</vt:lpstr>
      <vt:lpstr>Perform the Assessment Factors Affecting Interactions</vt:lpstr>
      <vt:lpstr>Perform the Assessment Putting the Organization at Ease</vt:lpstr>
      <vt:lpstr>Perform the Assessment</vt:lpstr>
      <vt:lpstr>Perform the Assessment</vt:lpstr>
      <vt:lpstr>Perform the Assessment</vt:lpstr>
      <vt:lpstr>Perform the Assessment</vt:lpstr>
      <vt:lpstr>Perform the Assessment Day 1 Debriefing</vt:lpstr>
      <vt:lpstr>Sometime between Day 1 and Day 2 Team Caucus</vt:lpstr>
      <vt:lpstr>Perform the Assessment Day 2</vt:lpstr>
      <vt:lpstr>PowerPoint Presentation</vt:lpstr>
    </vt:vector>
  </TitlesOfParts>
  <Company>DOEID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DOELAP Assessor Training Session 2 – Process</dc:title>
  <dc:creator>Guy Backstrom</dc:creator>
  <cp:lastModifiedBy>Bohrer, Steven E</cp:lastModifiedBy>
  <cp:revision>151</cp:revision>
  <cp:lastPrinted>2015-10-02T17:58:14Z</cp:lastPrinted>
  <dcterms:created xsi:type="dcterms:W3CDTF">2002-08-06T16:42:03Z</dcterms:created>
  <dcterms:modified xsi:type="dcterms:W3CDTF">2023-09-07T21:55:32Z</dcterms:modified>
</cp:coreProperties>
</file>